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 PLUS Rounded 1c ExtraBold"/>
      <p:bold r:id="rId19"/>
    </p:embeddedFont>
    <p:embeddedFont>
      <p:font typeface="Open Sans"/>
      <p:regular r:id="rId20"/>
      <p:bold r:id="rId21"/>
      <p:italic r:id="rId22"/>
      <p:boldItalic r:id="rId23"/>
    </p:embeddedFont>
    <p:embeddedFont>
      <p:font typeface="M PLUS Rounded 1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4" Type="http://schemas.openxmlformats.org/officeDocument/2006/relationships/font" Target="fonts/MPLUSRounded1c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PLUSRounded1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PLUSRounded1c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18b107ee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18b107e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555e3d9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0555e3d9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5c3f74bf7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5c3f74bf7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beea23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beea23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018b107e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018b107e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18b107ee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18b107e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18b107ee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18b107e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18b107ee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18b107ee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18b107e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18b107e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18b107ee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018b107ee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18b107ee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18b107ee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4" name="Google Shape;154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5" name="Google Shape;155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7" name="Google Shape;157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5" name="Google Shape;175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2" name="Google Shape;242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4" name="Google Shape;254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1" name="Google Shape;271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7" name="Google Shape;297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5" name="Google Shape;305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6" name="Google Shape;306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3" name="Google Shape;313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4" name="Google Shape;314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6" name="Google Shape;326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7" name="Google Shape;327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9" name="Google Shape;329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7" name="Google Shape;347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8" name="Google Shape;348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2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202175" y="1203425"/>
            <a:ext cx="8520600" cy="18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-GB">
                <a:solidFill>
                  <a:schemeClr val="accent4"/>
                </a:solidFill>
              </a:rPr>
              <a:t>Со помош на Bootstrap листите, да се излистаат 5 книги.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-GB">
                <a:solidFill>
                  <a:schemeClr val="accent4"/>
                </a:solidFill>
              </a:rPr>
              <a:t>Користејќи ја класата ‘</a:t>
            </a:r>
            <a:r>
              <a:rPr lang="en-GB">
                <a:solidFill>
                  <a:schemeClr val="accent4"/>
                </a:solidFill>
              </a:rPr>
              <a:t>a</a:t>
            </a:r>
            <a:r>
              <a:rPr lang="en-GB">
                <a:solidFill>
                  <a:schemeClr val="accent4"/>
                </a:solidFill>
              </a:rPr>
              <a:t>ctive’ да се означат прочитаните книги.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4" name="Google Shape;424;p5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За дадена листа во JavaScript: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-GB">
                <a:solidFill>
                  <a:schemeClr val="accent4"/>
                </a:solidFill>
              </a:rPr>
              <a:t>Да се искреира Bootstrap листа на HTML- от.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-GB">
                <a:solidFill>
                  <a:schemeClr val="accent4"/>
                </a:solidFill>
              </a:rPr>
              <a:t>v</a:t>
            </a:r>
            <a:r>
              <a:rPr lang="en-GB">
                <a:solidFill>
                  <a:schemeClr val="accent4"/>
                </a:solidFill>
              </a:rPr>
              <a:t>ar animals = [“cat”, “dog”, “cow”, “fish”]</a:t>
            </a:r>
            <a:r>
              <a:rPr lang="en-GB">
                <a:solidFill>
                  <a:schemeClr val="accent4"/>
                </a:solidFill>
              </a:rPr>
              <a:t>;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0" name="Google Shape;430;p58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9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Листи со HTML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</a:pPr>
            <a:r>
              <a:rPr lang="en-GB">
                <a:solidFill>
                  <a:schemeClr val="accent4"/>
                </a:solidFill>
              </a:rPr>
              <a:t>Многу често е потребно да прикажеме листа на елементи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н</a:t>
            </a:r>
            <a:r>
              <a:rPr lang="en-GB">
                <a:solidFill>
                  <a:schemeClr val="accent4"/>
                </a:solidFill>
              </a:rPr>
              <a:t>а нашата веб страна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</a:pPr>
            <a:r>
              <a:rPr lang="en-GB">
                <a:solidFill>
                  <a:schemeClr val="accent4"/>
                </a:solidFill>
              </a:rPr>
              <a:t>На пример:</a:t>
            </a:r>
            <a:endParaRPr>
              <a:solidFill>
                <a:schemeClr val="accent4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○"/>
            </a:pPr>
            <a:r>
              <a:rPr lang="en-GB" sz="1500">
                <a:solidFill>
                  <a:schemeClr val="accent4"/>
                </a:solidFill>
              </a:rPr>
              <a:t>да излистаме достапни производи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д</a:t>
            </a:r>
            <a:r>
              <a:rPr lang="en-GB" sz="1500">
                <a:solidFill>
                  <a:schemeClr val="accent4"/>
                </a:solidFill>
              </a:rPr>
              <a:t>а прикажеме листа на книги во библиотека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д</a:t>
            </a:r>
            <a:r>
              <a:rPr lang="en-GB" sz="1500">
                <a:solidFill>
                  <a:schemeClr val="accent4"/>
                </a:solidFill>
              </a:rPr>
              <a:t>а излистаме 5 омилени оброци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725" y="1513650"/>
            <a:ext cx="3540924" cy="35287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Л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исти во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230050" y="1017725"/>
            <a:ext cx="524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Листите во </a:t>
            </a:r>
            <a:r>
              <a:rPr lang="en-GB" sz="1700">
                <a:solidFill>
                  <a:schemeClr val="accent4"/>
                </a:solidFill>
              </a:rPr>
              <a:t>Bootstrap</a:t>
            </a:r>
            <a:r>
              <a:rPr lang="en-GB" sz="1700">
                <a:solidFill>
                  <a:schemeClr val="accent4"/>
                </a:solidFill>
              </a:rPr>
              <a:t> се моќна компонента за прикажување </a:t>
            </a:r>
            <a:r>
              <a:rPr lang="en-GB" sz="1700">
                <a:solidFill>
                  <a:schemeClr val="accent4"/>
                </a:solidFill>
              </a:rPr>
              <a:t>н</a:t>
            </a:r>
            <a:r>
              <a:rPr lang="en-GB" sz="1700">
                <a:solidFill>
                  <a:schemeClr val="accent4"/>
                </a:solidFill>
              </a:rPr>
              <a:t>а  низа содржини</a:t>
            </a:r>
            <a:br>
              <a:rPr lang="en-GB" sz="1700">
                <a:solidFill>
                  <a:schemeClr val="accent4"/>
                </a:solidFill>
              </a:rPr>
            </a:br>
            <a:endParaRPr sz="1700">
              <a:solidFill>
                <a:schemeClr val="accent4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Со помош на Bootstrap алатката можеме да ги измениме и прошириме за да поддржуваат речиси секоја содржина во н</a:t>
            </a:r>
            <a:r>
              <a:rPr lang="en-GB" sz="1700">
                <a:solidFill>
                  <a:schemeClr val="accent4"/>
                </a:solidFill>
              </a:rPr>
              <a:t>еа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Bootstrap листите содржат предефинирани дизајни и ни овозможуваат лесна имплементација</a:t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75" y="2063975"/>
            <a:ext cx="3562001" cy="18920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Несортирани листи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230050" y="1017725"/>
            <a:ext cx="85206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 PLUS Rounded 1c"/>
              <a:buChar char="●"/>
            </a:pPr>
            <a:r>
              <a:rPr lang="en-GB">
                <a:solidFill>
                  <a:schemeClr val="accent4"/>
                </a:solidFill>
              </a:rPr>
              <a:t>Најосновната група на листи е несортирана листа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 PLUS Rounded 1c"/>
              <a:buChar char="●"/>
            </a:pPr>
            <a:r>
              <a:rPr lang="en-GB">
                <a:solidFill>
                  <a:schemeClr val="accent4"/>
                </a:solidFill>
              </a:rPr>
              <a:t>Несортираните листи ги користиме кога треба нешто да излистаме на веб страната без да ни е потребно редоследно да ги прикажеме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 PLUS Rounded 1c"/>
              <a:buChar char="●"/>
            </a:pPr>
            <a:r>
              <a:rPr lang="en-GB">
                <a:solidFill>
                  <a:schemeClr val="accent4"/>
                </a:solidFill>
              </a:rPr>
              <a:t>Несортирани листи во HTML се креираат на следниов начин: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399225" y="2823450"/>
            <a:ext cx="3945900" cy="20982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&lt;li&gt;An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&lt;li&gt;A second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&lt;li&gt;A third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2300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Креирање на листи со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230050" y="1282325"/>
            <a:ext cx="85206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Креирањето на листи во Bootstrap е слично, со тоа што </a:t>
            </a:r>
            <a:br>
              <a:rPr lang="en-GB">
                <a:solidFill>
                  <a:schemeClr val="accent4"/>
                </a:solidFill>
              </a:rPr>
            </a:br>
            <a:r>
              <a:rPr lang="en-GB">
                <a:solidFill>
                  <a:schemeClr val="accent4"/>
                </a:solidFill>
              </a:rPr>
              <a:t>ги додаваме </a:t>
            </a:r>
            <a:r>
              <a:rPr lang="en-GB">
                <a:solidFill>
                  <a:schemeClr val="accent4"/>
                </a:solidFill>
              </a:rPr>
              <a:t>п</a:t>
            </a:r>
            <a:r>
              <a:rPr lang="en-GB">
                <a:solidFill>
                  <a:schemeClr val="accent4"/>
                </a:solidFill>
              </a:rPr>
              <a:t>отребните класи за да го добиеме посакуваниот дизајн: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287825" y="2452025"/>
            <a:ext cx="5236200" cy="2209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&lt;ul class="list-group"&gt;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 class="list-group-item"&gt;An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 class="list-group-item"&gt;A second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&lt;li class="list-group-item"&gt;A third item&lt;/li&gt;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550">
                <a:solidFill>
                  <a:schemeClr val="accent2"/>
                </a:solidFill>
                <a:highlight>
                  <a:srgbClr val="F8F9FA"/>
                </a:highlight>
              </a:rPr>
              <a:t>&lt;/ul&gt;</a:t>
            </a:r>
            <a:endParaRPr sz="15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230050" y="1344575"/>
            <a:ext cx="85206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🚀"/>
            </a:pPr>
            <a:r>
              <a:rPr lang="en-GB">
                <a:solidFill>
                  <a:schemeClr val="accent4"/>
                </a:solidFill>
              </a:rPr>
              <a:t>Класата </a:t>
            </a:r>
            <a:r>
              <a:rPr lang="en-GB">
                <a:solidFill>
                  <a:schemeClr val="accent4"/>
                </a:solidFill>
              </a:rPr>
              <a:t>‘list-group’ </a:t>
            </a:r>
            <a:r>
              <a:rPr lang="en-GB">
                <a:solidFill>
                  <a:schemeClr val="accent4"/>
                </a:solidFill>
              </a:rPr>
              <a:t>се додава на &lt;ul&gt; елементот во HTML-от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🚀"/>
            </a:pPr>
            <a:r>
              <a:rPr lang="en-GB">
                <a:solidFill>
                  <a:schemeClr val="accent4"/>
                </a:solidFill>
              </a:rPr>
              <a:t>На секој елемент се додава класата ‘list-group-item’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600"/>
              </a:spcAft>
              <a:buClr>
                <a:schemeClr val="accent4"/>
              </a:buClr>
              <a:buSzPts val="1800"/>
              <a:buChar char="🚀"/>
            </a:pPr>
            <a:r>
              <a:rPr lang="en-GB">
                <a:solidFill>
                  <a:schemeClr val="accent4"/>
                </a:solidFill>
              </a:rPr>
              <a:t>Без овие класи, нема да ги добиеме очекуваните дизајни од Bootstrap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Со помош на Bootstrap листите, да се излистаат 6 омилени </a:t>
            </a:r>
            <a:br>
              <a:rPr lang="en-GB">
                <a:solidFill>
                  <a:schemeClr val="accent4"/>
                </a:solidFill>
              </a:rPr>
            </a:br>
            <a:r>
              <a:rPr lang="en-GB">
                <a:solidFill>
                  <a:schemeClr val="accent4"/>
                </a:solidFill>
              </a:rPr>
              <a:t>активности.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2300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Активен елемент во листа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Со помош на класата ‘active’ можеме да го назначиме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а</a:t>
            </a:r>
            <a:r>
              <a:rPr lang="en-GB">
                <a:solidFill>
                  <a:schemeClr val="accent4"/>
                </a:solidFill>
              </a:rPr>
              <a:t>ктивниот </a:t>
            </a:r>
            <a:r>
              <a:rPr lang="en-GB">
                <a:solidFill>
                  <a:schemeClr val="accent4"/>
                </a:solidFill>
              </a:rPr>
              <a:t>е</a:t>
            </a:r>
            <a:r>
              <a:rPr lang="en-GB">
                <a:solidFill>
                  <a:schemeClr val="accent4"/>
                </a:solidFill>
              </a:rPr>
              <a:t>лемент во листата.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Ова ни е потребно доколку сакаме да потенцираме некој елемент.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088" y="2726575"/>
            <a:ext cx="3766525" cy="20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Повеќе а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ктивни елементи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230050" y="3318875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* Можеме да имаме повеќе од еден активен елемент во листа со тоа што класата ‘active’ би ја додале на саканите елементи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12" name="Google Shape;412;p55"/>
          <p:cNvSpPr txBox="1"/>
          <p:nvPr/>
        </p:nvSpPr>
        <p:spPr>
          <a:xfrm>
            <a:off x="366875" y="1350025"/>
            <a:ext cx="6798600" cy="17793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&lt;ul class="list-group"&gt;</a:t>
            </a:r>
            <a:endParaRPr sz="18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  &lt;li class="list-group-item active"&gt;An active item&lt;/li&gt;</a:t>
            </a:r>
            <a:endParaRPr sz="18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  &lt;li class="list-group-item"&gt;A second item&lt;/li&gt;</a:t>
            </a:r>
            <a:endParaRPr sz="18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  &lt;li class="list-group-item </a:t>
            </a: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active</a:t>
            </a: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"&gt;A third item&lt;/li&gt;</a:t>
            </a:r>
            <a:endParaRPr sz="18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accent2"/>
                </a:solidFill>
                <a:highlight>
                  <a:srgbClr val="F8F9FA"/>
                </a:highlight>
              </a:rPr>
              <a:t>&lt;/ul&gt;</a:t>
            </a:r>
            <a:endParaRPr sz="1850">
              <a:solidFill>
                <a:schemeClr val="accent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